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300" r:id="rId7"/>
    <p:sldId id="259" r:id="rId8"/>
    <p:sldId id="297" r:id="rId9"/>
    <p:sldId id="296" r:id="rId10"/>
    <p:sldId id="302" r:id="rId11"/>
    <p:sldId id="308" r:id="rId12"/>
    <p:sldId id="305" r:id="rId13"/>
    <p:sldId id="306" r:id="rId14"/>
    <p:sldId id="307" r:id="rId15"/>
    <p:sldId id="303" r:id="rId16"/>
    <p:sldId id="304" r:id="rId17"/>
    <p:sldId id="267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423170-83BD-1EFA-F281-B0409ED4B961}" name="Rob PLAYFAIR (Student)" initials="RP(" userId="Rob PLAYFAIR (Student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yfair, Robert" initials="PR" lastIdx="1" clrIdx="0">
    <p:extLst>
      <p:ext uri="{19B8F6BF-5375-455C-9EA6-DF929625EA0E}">
        <p15:presenceInfo xmlns:p15="http://schemas.microsoft.com/office/powerpoint/2012/main" userId="Playfair, Ro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e, Emma (Exams)" userId="e22bf0a9-5c53-42ec-b865-7c560a9ffe0e" providerId="ADAL" clId="{0B00656E-EE26-4DA9-BE6F-43D7ABAA44F1}"/>
    <pc:docChg chg="custSel modSld sldOrd">
      <pc:chgData name="Bruce, Emma (Exams)" userId="e22bf0a9-5c53-42ec-b865-7c560a9ffe0e" providerId="ADAL" clId="{0B00656E-EE26-4DA9-BE6F-43D7ABAA44F1}" dt="2022-10-31T12:03:32.596" v="161"/>
      <pc:docMkLst>
        <pc:docMk/>
      </pc:docMkLst>
      <pc:sldChg chg="modSp mod ord">
        <pc:chgData name="Bruce, Emma (Exams)" userId="e22bf0a9-5c53-42ec-b865-7c560a9ffe0e" providerId="ADAL" clId="{0B00656E-EE26-4DA9-BE6F-43D7ABAA44F1}" dt="2022-10-31T12:03:32.596" v="161"/>
        <pc:sldMkLst>
          <pc:docMk/>
          <pc:sldMk cId="1879216709" sldId="302"/>
        </pc:sldMkLst>
        <pc:spChg chg="mod">
          <ac:chgData name="Bruce, Emma (Exams)" userId="e22bf0a9-5c53-42ec-b865-7c560a9ffe0e" providerId="ADAL" clId="{0B00656E-EE26-4DA9-BE6F-43D7ABAA44F1}" dt="2022-10-31T12:02:24.314" v="159" actId="1076"/>
          <ac:spMkLst>
            <pc:docMk/>
            <pc:sldMk cId="1879216709" sldId="302"/>
            <ac:spMk id="5" creationId="{3C7DCFC7-D2C0-48F2-9A66-28F36A28411E}"/>
          </ac:spMkLst>
        </pc:spChg>
        <pc:spChg chg="mod">
          <ac:chgData name="Bruce, Emma (Exams)" userId="e22bf0a9-5c53-42ec-b865-7c560a9ffe0e" providerId="ADAL" clId="{0B00656E-EE26-4DA9-BE6F-43D7ABAA44F1}" dt="2022-10-31T11:58:52.802" v="2" actId="1076"/>
          <ac:spMkLst>
            <pc:docMk/>
            <pc:sldMk cId="1879216709" sldId="302"/>
            <ac:spMk id="6" creationId="{F48CF72A-E15A-4395-87F7-41E3CF134B4E}"/>
          </ac:spMkLst>
        </pc:spChg>
        <pc:spChg chg="mod">
          <ac:chgData name="Bruce, Emma (Exams)" userId="e22bf0a9-5c53-42ec-b865-7c560a9ffe0e" providerId="ADAL" clId="{0B00656E-EE26-4DA9-BE6F-43D7ABAA44F1}" dt="2022-10-31T12:00:23.297" v="54" actId="1076"/>
          <ac:spMkLst>
            <pc:docMk/>
            <pc:sldMk cId="1879216709" sldId="302"/>
            <ac:spMk id="7" creationId="{36CAFD0F-5296-4AF9-92C4-C4F02F170FD3}"/>
          </ac:spMkLst>
        </pc:spChg>
        <pc:spChg chg="mod">
          <ac:chgData name="Bruce, Emma (Exams)" userId="e22bf0a9-5c53-42ec-b865-7c560a9ffe0e" providerId="ADAL" clId="{0B00656E-EE26-4DA9-BE6F-43D7ABAA44F1}" dt="2022-10-31T12:02:15.490" v="156" actId="1076"/>
          <ac:spMkLst>
            <pc:docMk/>
            <pc:sldMk cId="1879216709" sldId="302"/>
            <ac:spMk id="8" creationId="{B87F180D-74A8-4A63-BCA6-F25627E390AE}"/>
          </ac:spMkLst>
        </pc:spChg>
        <pc:spChg chg="mod">
          <ac:chgData name="Bruce, Emma (Exams)" userId="e22bf0a9-5c53-42ec-b865-7c560a9ffe0e" providerId="ADAL" clId="{0B00656E-EE26-4DA9-BE6F-43D7ABAA44F1}" dt="2022-10-31T12:01:20.961" v="93" actId="1076"/>
          <ac:spMkLst>
            <pc:docMk/>
            <pc:sldMk cId="1879216709" sldId="302"/>
            <ac:spMk id="9" creationId="{400D0103-893A-44F0-B9CE-B97DBFD7C44F}"/>
          </ac:spMkLst>
        </pc:spChg>
        <pc:spChg chg="mod">
          <ac:chgData name="Bruce, Emma (Exams)" userId="e22bf0a9-5c53-42ec-b865-7c560a9ffe0e" providerId="ADAL" clId="{0B00656E-EE26-4DA9-BE6F-43D7ABAA44F1}" dt="2022-10-31T12:02:21.578" v="158" actId="1076"/>
          <ac:spMkLst>
            <pc:docMk/>
            <pc:sldMk cId="1879216709" sldId="302"/>
            <ac:spMk id="11" creationId="{2DF0484F-CAB0-4BFE-8D75-261CFDD528D2}"/>
          </ac:spMkLst>
        </pc:spChg>
        <pc:spChg chg="mod">
          <ac:chgData name="Bruce, Emma (Exams)" userId="e22bf0a9-5c53-42ec-b865-7c560a9ffe0e" providerId="ADAL" clId="{0B00656E-EE26-4DA9-BE6F-43D7ABAA44F1}" dt="2022-10-31T12:01:27.789" v="96" actId="20577"/>
          <ac:spMkLst>
            <pc:docMk/>
            <pc:sldMk cId="1879216709" sldId="302"/>
            <ac:spMk id="12" creationId="{B8D2591D-EA0C-4787-8FB8-A4729A67528A}"/>
          </ac:spMkLst>
        </pc:spChg>
        <pc:spChg chg="mod">
          <ac:chgData name="Bruce, Emma (Exams)" userId="e22bf0a9-5c53-42ec-b865-7c560a9ffe0e" providerId="ADAL" clId="{0B00656E-EE26-4DA9-BE6F-43D7ABAA44F1}" dt="2022-10-31T12:00:19.761" v="53" actId="1076"/>
          <ac:spMkLst>
            <pc:docMk/>
            <pc:sldMk cId="1879216709" sldId="302"/>
            <ac:spMk id="15" creationId="{5F26BE3F-F6BD-413D-BAA9-DC263500D141}"/>
          </ac:spMkLst>
        </pc:spChg>
        <pc:spChg chg="mod">
          <ac:chgData name="Bruce, Emma (Exams)" userId="e22bf0a9-5c53-42ec-b865-7c560a9ffe0e" providerId="ADAL" clId="{0B00656E-EE26-4DA9-BE6F-43D7ABAA44F1}" dt="2022-10-31T12:01:16.226" v="91" actId="14100"/>
          <ac:spMkLst>
            <pc:docMk/>
            <pc:sldMk cId="1879216709" sldId="302"/>
            <ac:spMk id="18" creationId="{33982BF5-94E5-45B9-A1B6-264FE4E7E2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51C4C-F795-4C59-83BD-CF3F70CD3D90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BFD12-4AF0-404D-9C9D-907CBE32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2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Welcome and apologies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FD12-4AF0-404D-9C9D-907CBE32E9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4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6D9E-A082-45A2-892C-7C34AFB82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894A3-411C-4CC9-A657-7B69AECD3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07E49-A044-42E2-98FC-41293604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B0DC-3888-4480-9A33-C2D7B618CC2D}" type="datetime1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AD8FA-48D5-4BFA-AAB4-65FDF870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7BE9E-AD08-454D-A40D-69B95ED8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6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29EF7-9E2B-456F-9344-80A59A38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4603E-5320-4740-BD1A-87AC57343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AE253-A8F5-4BD5-B4C5-8F93319C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16E8-3DC1-4F03-AABC-1D195B16AB2B}" type="datetime1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3141B-F310-4618-82B9-42453F65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9C8E3-F412-428D-870E-772A10FA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3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0896D-B82C-4DC7-8BCF-880142FE0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E9D0D-EF08-4919-9F6E-0E3C0A348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4EFEF-E952-495B-8CCF-77218E55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C537-FBBA-474D-921B-3C773DD8C913}" type="datetime1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FE21D-C5AA-44BF-AE55-A94BD924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57B9B-65D3-424F-913E-DCD0240B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7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DC6F-D3E6-46CA-A806-5669F198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8E8F8-F770-4250-A6D8-01C5B4494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8886-22F4-45E5-B3F0-B2CC0417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3AAE-FF01-4DBF-ACC5-2E74305B4765}" type="datetime1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A89EA-7AF5-4E7F-8219-166E8CE1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6FE77-16F1-40FA-AE1B-F5027F7B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5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1DCF-42BA-45FB-8BB1-FA52FE87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9127F-F990-49A0-9B9B-9C0E0B446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02D8B-8DAE-4729-A249-4D3DCA9E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476E-C755-49DB-96DA-FFFEAE3C1D17}" type="datetime1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D68ED-D002-451F-B474-7E289F21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2390-8D49-436F-B0B3-599ADC6F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6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9F2FF-0086-49CF-B705-5F613AC3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7AF0F-1F9F-407C-9C55-04B8E8961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BEB49-D811-46EA-A2CF-686DEBD01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A45F5-C693-41DA-94BB-965D5243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EFDC-DEFE-481D-8743-417A88180E60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8DC71-9C44-4C9F-B43E-CEF00DCF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E9D35-1D81-4320-9A94-1B458E72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3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11E7-65FD-4108-9DCB-C1B2A65B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E2CC6-97D5-4AC6-AF01-C815BB90F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0EC2E-AB23-40C5-AFE5-9DE656015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C7965-7977-422A-AE74-9097C239C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63230-831F-4E68-9956-BAE59EE9B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C6BA7C-C245-4806-9300-E07ACC96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B854-6209-4AA9-8D00-50F9FD12AD2D}" type="datetime1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D8739-A673-474D-93B6-71B51FAD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9D81B5-EA8C-4F28-BA3E-C07D0640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9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13A91-8D0F-474E-90ED-BF1DA607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2094F-1B37-4C32-BED4-A45485E6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2EFC-FEF7-41F8-BA22-354858BA530D}" type="datetime1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AD8F5-93D7-4B73-8F49-B251690E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3BDB9-397D-464C-95CE-4450C2ED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1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8A343-64BB-4BC2-82B3-BC1B6CBC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D680-D22A-4D2D-90AE-E7B254067E39}" type="datetime1">
              <a:rPr lang="en-GB" smtClean="0"/>
              <a:t>02/11/2022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96E1B-D736-4666-9E87-38F85155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8A7E7-02C9-44E8-B6B1-96916B4B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6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D5DB-1F28-45E7-A132-F4D7ABEA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74D64-80C1-43EE-B97C-455CFA81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E3818-8636-491E-A3E0-3DD6A0A5F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26496-93C0-4ADF-84BF-412E5220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56B5-4EBE-41C1-82D8-241411C01AC3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817E2-2837-4420-A39F-A83E4479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5A98B-1BEB-4190-8223-0B17FD80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4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3AF1-19C4-4832-B1E8-DC28361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A9260-E8D5-416D-BB67-9F3AB3A7B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3CBB8-4F26-4673-9733-5461D9C78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1A861-C7C8-40E4-A63B-6CF3970B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8873-6560-444B-893A-93792128728E}" type="datetime1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77652-F6CC-4A6C-A6F8-529622C7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20690-99F2-4FA8-8649-13C433E3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60EE0-366A-479B-9C89-C634F6B1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DDFD8-92EB-46DB-885C-542769C0B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EAC0E-80C2-4A55-8161-714D7282D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AFED8-06AB-4766-97A2-18422ECD1F25}" type="datetime1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FB7BA-205F-4608-A2A8-B7BBAEF4E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C4D3-1D71-4A7D-B551-7B901F848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308F-6D58-4997-A3ED-A3456850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4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af_sig" TargetMode="External"/><Relationship Id="rId2" Type="http://schemas.openxmlformats.org/officeDocument/2006/relationships/hyperlink" Target="mailto:tafsig@baleap.or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0342C-B305-4B86-BFDB-6F0AC8F7C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70" y="1111086"/>
            <a:ext cx="7692952" cy="2915581"/>
          </a:xfrm>
        </p:spPr>
        <p:txBody>
          <a:bodyPr anchor="ctr">
            <a:normAutofit/>
          </a:bodyPr>
          <a:lstStyle/>
          <a:p>
            <a:pPr algn="l"/>
            <a:r>
              <a:rPr lang="en-GB" sz="6600" dirty="0">
                <a:solidFill>
                  <a:srgbClr val="FFFFFF"/>
                </a:solidFill>
              </a:rPr>
              <a:t>BALEAP TAFSIG AGM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DF455-691A-4C16-9D1E-FC28EA22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669" y="5184138"/>
            <a:ext cx="10008863" cy="963741"/>
          </a:xfrm>
        </p:spPr>
        <p:txBody>
          <a:bodyPr anchor="ctr">
            <a:normAutofit/>
          </a:bodyPr>
          <a:lstStyle/>
          <a:p>
            <a:pPr algn="l"/>
            <a:r>
              <a:rPr lang="en-GB" dirty="0">
                <a:solidFill>
                  <a:srgbClr val="1B1B1B"/>
                </a:solidFill>
              </a:rPr>
              <a:t>2nd November 2022</a:t>
            </a:r>
          </a:p>
          <a:p>
            <a:pPr algn="l"/>
            <a:r>
              <a:rPr lang="en-GB" dirty="0">
                <a:solidFill>
                  <a:srgbClr val="1B1B1B"/>
                </a:solidFill>
              </a:rPr>
              <a:t>13.00 – 13.20 UK time (followed by Coffee Club until 14.00)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312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F86DB-BC5C-4A7C-A31C-737EFBC9A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9" r="56819" b="2"/>
          <a:stretch/>
        </p:blipFill>
        <p:spPr>
          <a:xfrm>
            <a:off x="9619345" y="2679192"/>
            <a:ext cx="2115455" cy="21122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0DE52-0625-4294-BE64-65BA86A0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058" y="6407779"/>
            <a:ext cx="6675120" cy="365125"/>
          </a:xfrm>
        </p:spPr>
        <p:txBody>
          <a:bodyPr>
            <a:normAutofit/>
          </a:bodyPr>
          <a:lstStyle/>
          <a:p>
            <a:pPr algn="l"/>
            <a:endParaRPr lang="en-GB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86E43-0FB0-35A4-A4C3-F3D7BABFA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69" y="3376212"/>
            <a:ext cx="4496224" cy="12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1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8A99-6DEB-4CE2-AE6B-D72267C2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Projects update: Stats and test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B7BD3-1A9F-4953-8C72-72A280B0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94953-096D-46B5-9929-D3198AFC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Business performance analysis with graphs">
            <a:extLst>
              <a:ext uri="{FF2B5EF4-FFF2-40B4-BE49-F238E27FC236}">
                <a16:creationId xmlns:a16="http://schemas.microsoft.com/office/drawing/2014/main" id="{24199405-5743-475B-892C-3F16D9A0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94" y="1690688"/>
            <a:ext cx="65479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8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CE67-30F1-077A-47C2-F4A83674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A30E9-E9DC-ED8B-F5D9-BFEEAF01B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FE468-5BE8-3626-3A3E-3CD81057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0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2F34-1BEF-46B0-AB81-8A670F8A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Goodbye and hello!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3C36-1A9D-4072-BE88-5253005B3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2370" cy="4351338"/>
          </a:xfrm>
        </p:spPr>
        <p:txBody>
          <a:bodyPr/>
          <a:lstStyle/>
          <a:p>
            <a:r>
              <a:rPr lang="en-GB" dirty="0"/>
              <a:t>Thank you and goodbye to Jo </a:t>
            </a:r>
            <a:r>
              <a:rPr lang="en-GB" dirty="0" err="1"/>
              <a:t>Kukuczka</a:t>
            </a:r>
            <a:r>
              <a:rPr lang="en-GB" dirty="0"/>
              <a:t> (Web Officer) – we will miss you!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 warm TAFSIG welcome to:</a:t>
            </a:r>
          </a:p>
          <a:p>
            <a:r>
              <a:rPr lang="en-GB" dirty="0"/>
              <a:t>Graham Shipman as Web Officer</a:t>
            </a:r>
          </a:p>
          <a:p>
            <a:r>
              <a:rPr lang="en-GB" dirty="0">
                <a:sym typeface="Wingdings" panose="05000000000000000000" pitchFamily="2" charset="2"/>
              </a:rPr>
              <a:t>Chris Smith as Ordinary Member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1E5FD-B9CF-4053-9581-B89128DA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9064F-C1BE-C3E5-6FC9-62400DEF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03" y="1585608"/>
            <a:ext cx="4286223" cy="36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07A35-00AE-4ABF-BC0A-49FF79E5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C5E0D-FD2A-48DF-B7DE-B4DB053C8802}"/>
              </a:ext>
            </a:extLst>
          </p:cNvPr>
          <p:cNvSpPr txBox="1"/>
          <p:nvPr/>
        </p:nvSpPr>
        <p:spPr>
          <a:xfrm>
            <a:off x="858677" y="2967335"/>
            <a:ext cx="10836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Questions, suggestions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274273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BF734-5485-4BE1-A05D-F03BB176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GB" sz="3800" dirty="0">
                <a:solidFill>
                  <a:srgbClr val="FFFFFF"/>
                </a:solidFill>
              </a:rPr>
              <a:t>BALEAP TAFSIG AGM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CA8EF-83B6-4E9F-BDC6-65EB7EA38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GB" sz="2600" dirty="0"/>
              <a:t>Thank you!</a:t>
            </a:r>
          </a:p>
          <a:p>
            <a:r>
              <a:rPr lang="en-GB" sz="2600" dirty="0"/>
              <a:t>Visit our website: </a:t>
            </a:r>
            <a:r>
              <a:rPr lang="en-GB" sz="2600" dirty="0">
                <a:hlinkClick r:id="rId2"/>
              </a:rPr>
              <a:t>tafsig@baleap.org</a:t>
            </a:r>
            <a:endParaRPr lang="en-GB" sz="2600" dirty="0"/>
          </a:p>
          <a:p>
            <a:r>
              <a:rPr lang="en-GB" sz="2600" dirty="0"/>
              <a:t>Find us on Twitter: </a:t>
            </a:r>
            <a:r>
              <a:rPr lang="en-GB" sz="2600" dirty="0">
                <a:hlinkClick r:id="rId3"/>
              </a:rPr>
              <a:t>@taf_sig</a:t>
            </a:r>
            <a:endParaRPr lang="en-GB" sz="2600" dirty="0"/>
          </a:p>
          <a:p>
            <a:r>
              <a:rPr lang="en-GB" sz="2600" dirty="0"/>
              <a:t>Email us: </a:t>
            </a:r>
            <a:r>
              <a:rPr lang="en-GB" sz="2600" dirty="0">
                <a:hlinkClick r:id="rId2"/>
              </a:rPr>
              <a:t>tafsig@baleap.org</a:t>
            </a:r>
            <a:endParaRPr lang="en-GB" sz="2600" dirty="0"/>
          </a:p>
          <a:p>
            <a:pPr marL="0" indent="0" algn="ctr">
              <a:buNone/>
            </a:pPr>
            <a:r>
              <a:rPr lang="en-GB" sz="2600" i="1" dirty="0"/>
              <a:t>Get in touch to share your thoughts or experiences via a blog post or webinar!</a:t>
            </a:r>
          </a:p>
          <a:p>
            <a:endParaRPr lang="en-GB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1F3B0-61DE-4656-8238-C0FB8440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058" y="6407779"/>
            <a:ext cx="6675120" cy="365125"/>
          </a:xfrm>
        </p:spPr>
        <p:txBody>
          <a:bodyPr>
            <a:normAutofit/>
          </a:bodyPr>
          <a:lstStyle/>
          <a:p>
            <a:pPr algn="l"/>
            <a:r>
              <a:rPr lang="en-GB" sz="1050" dirty="0">
                <a:solidFill>
                  <a:schemeClr val="accent6">
                    <a:lumMod val="50000"/>
                  </a:schemeClr>
                </a:solidFill>
              </a:rPr>
              <a:t>BALEAP</a:t>
            </a:r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TAFSIG</a:t>
            </a:r>
          </a:p>
        </p:txBody>
      </p:sp>
    </p:spTree>
    <p:extLst>
      <p:ext uri="{BB962C8B-B14F-4D97-AF65-F5344CB8AC3E}">
        <p14:creationId xmlns:p14="http://schemas.microsoft.com/office/powerpoint/2010/main" val="422792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D077F-650F-48F9-9936-AE21CC12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7690104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Coffee Club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Check List">
            <a:extLst>
              <a:ext uri="{FF2B5EF4-FFF2-40B4-BE49-F238E27FC236}">
                <a16:creationId xmlns:a16="http://schemas.microsoft.com/office/drawing/2014/main" id="{F3D88F1F-D147-49AF-B0DB-82E2B748D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19335-3DF3-4337-B400-52016D97B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058" y="6407779"/>
            <a:ext cx="66751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05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BALEAP </a:t>
            </a:r>
            <a:r>
              <a:rPr lang="en-US" sz="10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TAFSIG</a:t>
            </a:r>
          </a:p>
        </p:txBody>
      </p:sp>
    </p:spTree>
    <p:extLst>
      <p:ext uri="{BB962C8B-B14F-4D97-AF65-F5344CB8AC3E}">
        <p14:creationId xmlns:p14="http://schemas.microsoft.com/office/powerpoint/2010/main" val="345005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ADA90-60DD-46E4-833F-AC7FC393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Welcome: Housekeeping</a:t>
            </a:r>
          </a:p>
        </p:txBody>
      </p:sp>
      <p:sp>
        <p:nvSpPr>
          <p:cNvPr id="5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DCF-1A8A-4967-8D04-41E506539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EFFFF"/>
                </a:solidFill>
              </a:rPr>
              <a:t>Session runs 13:00 – 14:00 GMT (~20 min AGM, then Coffee club)</a:t>
            </a:r>
          </a:p>
          <a:p>
            <a:r>
              <a:rPr lang="en-GB" sz="2400" dirty="0">
                <a:solidFill>
                  <a:srgbClr val="FEFFFF"/>
                </a:solidFill>
              </a:rPr>
              <a:t>Use Chat function to comment or ask a question, or raise your hand</a:t>
            </a:r>
          </a:p>
          <a:p>
            <a:r>
              <a:rPr lang="en-GB" sz="2400" dirty="0">
                <a:solidFill>
                  <a:srgbClr val="FEFFFF"/>
                </a:solidFill>
              </a:rPr>
              <a:t>This meeting is being recorded and will be shared on the TAFSIG website and YouTube channel</a:t>
            </a:r>
          </a:p>
          <a:p>
            <a:pPr marL="0" indent="0">
              <a:buNone/>
            </a:pPr>
            <a:endParaRPr lang="en-GB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E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9D294-EF02-4A61-8CF5-BA2EDF03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</a:rPr>
              <a:t>BALEAP</a:t>
            </a:r>
            <a:r>
              <a:rPr lang="en-GB" sz="1000" b="1" dirty="0"/>
              <a:t> TAFSIG</a:t>
            </a:r>
          </a:p>
        </p:txBody>
      </p:sp>
    </p:spTree>
    <p:extLst>
      <p:ext uri="{BB962C8B-B14F-4D97-AF65-F5344CB8AC3E}">
        <p14:creationId xmlns:p14="http://schemas.microsoft.com/office/powerpoint/2010/main" val="170183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2D422-F94A-4E5A-B8CC-BB2F1AC5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phic 5" descr="Party hat outline">
            <a:extLst>
              <a:ext uri="{FF2B5EF4-FFF2-40B4-BE49-F238E27FC236}">
                <a16:creationId xmlns:a16="http://schemas.microsoft.com/office/drawing/2014/main" id="{8D04287C-D8BB-4D86-886A-466D04C61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9790" y="1661060"/>
            <a:ext cx="2244408" cy="2244408"/>
          </a:xfrm>
          <a:prstGeom prst="rect">
            <a:avLst/>
          </a:prstGeom>
        </p:spPr>
      </p:pic>
      <p:pic>
        <p:nvPicPr>
          <p:cNvPr id="8" name="Graphic 7" descr="Balloons outline">
            <a:extLst>
              <a:ext uri="{FF2B5EF4-FFF2-40B4-BE49-F238E27FC236}">
                <a16:creationId xmlns:a16="http://schemas.microsoft.com/office/drawing/2014/main" id="{F72478A5-91AF-4CDA-8A07-D13C80C0E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8524" y="1661060"/>
            <a:ext cx="2244408" cy="2244408"/>
          </a:xfrm>
          <a:prstGeom prst="rect">
            <a:avLst/>
          </a:prstGeom>
        </p:spPr>
      </p:pic>
      <p:pic>
        <p:nvPicPr>
          <p:cNvPr id="10" name="Graphic 9" descr="Fireworks with solid fill">
            <a:extLst>
              <a:ext uri="{FF2B5EF4-FFF2-40B4-BE49-F238E27FC236}">
                <a16:creationId xmlns:a16="http://schemas.microsoft.com/office/drawing/2014/main" id="{24A6D400-24D3-416F-AB74-C470D90FE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5324" y="1661060"/>
            <a:ext cx="2244408" cy="2244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87D928-A8C1-4213-82E4-4CD9A9CBDCFE}"/>
              </a:ext>
            </a:extLst>
          </p:cNvPr>
          <p:cNvSpPr txBox="1"/>
          <p:nvPr/>
        </p:nvSpPr>
        <p:spPr>
          <a:xfrm>
            <a:off x="1978481" y="4115245"/>
            <a:ext cx="6927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i="1" dirty="0">
                <a:solidFill>
                  <a:srgbClr val="0070C0"/>
                </a:solidFill>
              </a:rPr>
              <a:t>TAFSIG is 3 years old!</a:t>
            </a:r>
          </a:p>
        </p:txBody>
      </p:sp>
    </p:spTree>
    <p:extLst>
      <p:ext uri="{BB962C8B-B14F-4D97-AF65-F5344CB8AC3E}">
        <p14:creationId xmlns:p14="http://schemas.microsoft.com/office/powerpoint/2010/main" val="113426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45BB1-F44C-4523-AC7E-C083D20E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E62A6-F131-400E-AC3F-68DA662B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GB" sz="1900" dirty="0">
                <a:solidFill>
                  <a:srgbClr val="FEFFFF"/>
                </a:solidFill>
              </a:rPr>
              <a:t>Meet the committee</a:t>
            </a:r>
          </a:p>
          <a:p>
            <a:r>
              <a:rPr lang="en-GB" sz="1900" dirty="0">
                <a:solidFill>
                  <a:srgbClr val="FEFFFF"/>
                </a:solidFill>
              </a:rPr>
              <a:t>Membership update + upcoming activities (Rob/Emma)</a:t>
            </a:r>
          </a:p>
          <a:p>
            <a:r>
              <a:rPr lang="en-GB" sz="1900" dirty="0">
                <a:solidFill>
                  <a:srgbClr val="FEFFFF"/>
                </a:solidFill>
              </a:rPr>
              <a:t>Review of 2021-22 SIG events (Sam)</a:t>
            </a:r>
          </a:p>
          <a:p>
            <a:r>
              <a:rPr lang="en-GB" sz="1900" dirty="0">
                <a:solidFill>
                  <a:srgbClr val="FEFFFF"/>
                </a:solidFill>
              </a:rPr>
              <a:t>Projects update (Eddie)</a:t>
            </a:r>
          </a:p>
          <a:p>
            <a:r>
              <a:rPr lang="en-GB" sz="1900" dirty="0">
                <a:solidFill>
                  <a:srgbClr val="FEFFFF"/>
                </a:solidFill>
              </a:rPr>
              <a:t>Finances (Wayne)</a:t>
            </a:r>
          </a:p>
          <a:p>
            <a:r>
              <a:rPr lang="en-GB" sz="1900" dirty="0">
                <a:solidFill>
                  <a:srgbClr val="FEFFFF"/>
                </a:solidFill>
              </a:rPr>
              <a:t>Goodbyes and hellos (Rob)</a:t>
            </a:r>
          </a:p>
          <a:p>
            <a:r>
              <a:rPr lang="en-GB" sz="1900" dirty="0">
                <a:solidFill>
                  <a:srgbClr val="FEFFFF"/>
                </a:solidFill>
              </a:rPr>
              <a:t>AOB</a:t>
            </a:r>
          </a:p>
          <a:p>
            <a:r>
              <a:rPr lang="en-GB" sz="1900" dirty="0">
                <a:solidFill>
                  <a:srgbClr val="FEFFFF"/>
                </a:solidFill>
              </a:rPr>
              <a:t>Coffee club</a:t>
            </a:r>
          </a:p>
        </p:txBody>
      </p:sp>
    </p:spTree>
    <p:extLst>
      <p:ext uri="{BB962C8B-B14F-4D97-AF65-F5344CB8AC3E}">
        <p14:creationId xmlns:p14="http://schemas.microsoft.com/office/powerpoint/2010/main" val="327509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D102C5-4C43-4531-93E3-5F8E3820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FBBCF-8C31-A4D6-49D3-B6E0FE1E3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20" y="238749"/>
            <a:ext cx="10467360" cy="638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0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62F10-D0F6-4370-A6C5-F5BB7CAE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Membership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402BF-5F9C-493B-BD97-4AB2811B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94027"/>
            <a:ext cx="7004303" cy="4782873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Committee grown from 5 to 8 members</a:t>
            </a:r>
          </a:p>
          <a:p>
            <a:r>
              <a:rPr lang="en-GB" sz="2400" dirty="0">
                <a:solidFill>
                  <a:schemeClr val="bg1"/>
                </a:solidFill>
              </a:rPr>
              <a:t>120 members on the mailing list (76 last year)</a:t>
            </a:r>
          </a:p>
          <a:p>
            <a:r>
              <a:rPr lang="en-GB" sz="2400" dirty="0">
                <a:solidFill>
                  <a:schemeClr val="bg1"/>
                </a:solidFill>
              </a:rPr>
              <a:t>41 UK universities (35 last year)</a:t>
            </a:r>
          </a:p>
          <a:p>
            <a:r>
              <a:rPr lang="en-GB" sz="2400" dirty="0">
                <a:solidFill>
                  <a:schemeClr val="bg1"/>
                </a:solidFill>
              </a:rPr>
              <a:t>Also members from Ireland, Japan, USA, Brazil, Kazakhstan, China, Japan, Iran, Saudi Arabia, Malaysia, Australia, </a:t>
            </a:r>
            <a:r>
              <a:rPr lang="en-GB" sz="2400" dirty="0">
                <a:solidFill>
                  <a:srgbClr val="FF0000"/>
                </a:solidFill>
              </a:rPr>
              <a:t>Taiwan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>
                <a:solidFill>
                  <a:srgbClr val="FF0000"/>
                </a:solidFill>
              </a:rPr>
              <a:t>Turkey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>
                <a:solidFill>
                  <a:srgbClr val="FF0000"/>
                </a:solidFill>
              </a:rPr>
              <a:t>Germany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dirty="0">
                <a:solidFill>
                  <a:srgbClr val="FF0000"/>
                </a:solidFill>
              </a:rPr>
              <a:t>Canada, Italy </a:t>
            </a:r>
            <a:r>
              <a:rPr lang="en-GB" sz="2400" dirty="0">
                <a:solidFill>
                  <a:schemeClr val="bg1"/>
                </a:solidFill>
              </a:rPr>
              <a:t>– but still majority UK.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4 testing organisations – BAAL, UKALTA, ARG, Trinity,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B4A26-19A4-4C25-BA51-4732A507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355080"/>
            <a:ext cx="782283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3C5308F-6D58-4997-A3ED-A345685035FA}" type="slidenum"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2298C-B9C6-92CE-9540-27780134A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90"/>
          <a:stretch/>
        </p:blipFill>
        <p:spPr>
          <a:xfrm>
            <a:off x="4976029" y="4273283"/>
            <a:ext cx="4703114" cy="21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04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26BE3F-F6BD-413D-BAA9-DC263500D141}"/>
              </a:ext>
            </a:extLst>
          </p:cNvPr>
          <p:cNvSpPr/>
          <p:nvPr/>
        </p:nvSpPr>
        <p:spPr>
          <a:xfrm>
            <a:off x="4538985" y="549043"/>
            <a:ext cx="4265328" cy="1477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537EC4-2170-45D8-8FA9-A8DF6FAD38FD}"/>
              </a:ext>
            </a:extLst>
          </p:cNvPr>
          <p:cNvSpPr/>
          <p:nvPr/>
        </p:nvSpPr>
        <p:spPr>
          <a:xfrm>
            <a:off x="8955628" y="4429339"/>
            <a:ext cx="3094889" cy="11232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EA4584-9F3F-4EC7-922F-3C59266A5961}"/>
              </a:ext>
            </a:extLst>
          </p:cNvPr>
          <p:cNvSpPr/>
          <p:nvPr/>
        </p:nvSpPr>
        <p:spPr>
          <a:xfrm>
            <a:off x="8946649" y="2637157"/>
            <a:ext cx="3094889" cy="11232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982BF5-94E5-45B9-A1B6-264FE4E7E27A}"/>
              </a:ext>
            </a:extLst>
          </p:cNvPr>
          <p:cNvSpPr/>
          <p:nvPr/>
        </p:nvSpPr>
        <p:spPr>
          <a:xfrm>
            <a:off x="5520136" y="4429339"/>
            <a:ext cx="2568941" cy="165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A518A-6C6F-4139-91E4-F1BFCA478286}"/>
              </a:ext>
            </a:extLst>
          </p:cNvPr>
          <p:cNvSpPr/>
          <p:nvPr/>
        </p:nvSpPr>
        <p:spPr>
          <a:xfrm>
            <a:off x="141482" y="3867733"/>
            <a:ext cx="3961443" cy="18926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95D63C-D802-4B5A-A961-36B00445A275}"/>
              </a:ext>
            </a:extLst>
          </p:cNvPr>
          <p:cNvSpPr/>
          <p:nvPr/>
        </p:nvSpPr>
        <p:spPr>
          <a:xfrm>
            <a:off x="757263" y="1344075"/>
            <a:ext cx="3094889" cy="11232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DF0484F-CAB0-4BFE-8D75-261CFDD528D2}"/>
              </a:ext>
            </a:extLst>
          </p:cNvPr>
          <p:cNvSpPr/>
          <p:nvPr/>
        </p:nvSpPr>
        <p:spPr>
          <a:xfrm>
            <a:off x="4102925" y="2794094"/>
            <a:ext cx="4265329" cy="10736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DCFC7-D2C0-48F2-9A66-28F36A28411E}"/>
              </a:ext>
            </a:extLst>
          </p:cNvPr>
          <p:cNvSpPr txBox="1"/>
          <p:nvPr/>
        </p:nvSpPr>
        <p:spPr>
          <a:xfrm>
            <a:off x="4222967" y="2794094"/>
            <a:ext cx="3949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Upcoming activities 2022-2023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CF72A-E15A-4395-87F7-41E3CF134B4E}"/>
              </a:ext>
            </a:extLst>
          </p:cNvPr>
          <p:cNvSpPr txBox="1"/>
          <p:nvPr/>
        </p:nvSpPr>
        <p:spPr>
          <a:xfrm>
            <a:off x="948550" y="1644070"/>
            <a:ext cx="282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Piloting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AFD0F-5296-4AF9-92C4-C4F02F170FD3}"/>
              </a:ext>
            </a:extLst>
          </p:cNvPr>
          <p:cNvSpPr txBox="1"/>
          <p:nvPr/>
        </p:nvSpPr>
        <p:spPr>
          <a:xfrm>
            <a:off x="4689514" y="560471"/>
            <a:ext cx="4114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Assessing Listening event (with Listening SIG) – date tbc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F180D-74A8-4A63-BCA6-F25627E390AE}"/>
              </a:ext>
            </a:extLst>
          </p:cNvPr>
          <p:cNvSpPr txBox="1"/>
          <p:nvPr/>
        </p:nvSpPr>
        <p:spPr>
          <a:xfrm>
            <a:off x="318954" y="4017523"/>
            <a:ext cx="3698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BALEAP Conference, University of Warwick – April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D0103-893A-44F0-B9CE-B97DBFD7C44F}"/>
              </a:ext>
            </a:extLst>
          </p:cNvPr>
          <p:cNvSpPr txBox="1"/>
          <p:nvPr/>
        </p:nvSpPr>
        <p:spPr>
          <a:xfrm>
            <a:off x="5721231" y="4566161"/>
            <a:ext cx="2456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Webinars – please get in touch!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CA9A3-4144-4CCF-B4E7-89E631D623BF}"/>
              </a:ext>
            </a:extLst>
          </p:cNvPr>
          <p:cNvSpPr txBox="1"/>
          <p:nvPr/>
        </p:nvSpPr>
        <p:spPr>
          <a:xfrm>
            <a:off x="9137765" y="2659558"/>
            <a:ext cx="2903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Coffee clubs every other month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2591D-EA0C-4787-8FB8-A4729A67528A}"/>
              </a:ext>
            </a:extLst>
          </p:cNvPr>
          <p:cNvSpPr txBox="1"/>
          <p:nvPr/>
        </p:nvSpPr>
        <p:spPr>
          <a:xfrm>
            <a:off x="9306256" y="4513890"/>
            <a:ext cx="256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Blogs -please get in touch!</a:t>
            </a:r>
          </a:p>
        </p:txBody>
      </p:sp>
    </p:spTree>
    <p:extLst>
      <p:ext uri="{BB962C8B-B14F-4D97-AF65-F5344CB8AC3E}">
        <p14:creationId xmlns:p14="http://schemas.microsoft.com/office/powerpoint/2010/main" val="187921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D679E-33CD-99BE-6BD0-636CAB36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last year’s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450C4-0A50-5EB9-651B-850BADDE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5E03F1-9B7F-0CA7-B5CE-BDAAD455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4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8A99-6DEB-4CE2-AE6B-D72267C2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chemeClr val="tx2"/>
                </a:solidFill>
              </a:rPr>
              <a:t>Projects update: TAFSIG Piloting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B7BD3-1A9F-4953-8C72-72A280B0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/>
              <a:t> 2021-22 activity</a:t>
            </a:r>
          </a:p>
          <a:p>
            <a:endParaRPr lang="en-GB" dirty="0"/>
          </a:p>
          <a:p>
            <a:r>
              <a:rPr lang="en-GB" sz="4400" dirty="0"/>
              <a:t> Future Piloting Network developments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94953-096D-46B5-9929-D3198AFC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6F59A-8FD0-42C1-BA43-C2EBD132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00" y="5324403"/>
            <a:ext cx="8166520" cy="1397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90E2F8-EAFF-4830-ADC6-65AAF32A4CA7}"/>
              </a:ext>
            </a:extLst>
          </p:cNvPr>
          <p:cNvSpPr txBox="1"/>
          <p:nvPr/>
        </p:nvSpPr>
        <p:spPr>
          <a:xfrm>
            <a:off x="2032000" y="4302827"/>
            <a:ext cx="787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out more and register! Google ’</a:t>
            </a:r>
            <a:r>
              <a:rPr lang="en-GB" sz="2800" i="1" dirty="0"/>
              <a:t>TAFSIG piloting network</a:t>
            </a:r>
            <a:r>
              <a:rPr lang="en-GB" sz="2800" dirty="0"/>
              <a:t>’ or head to our web page</a:t>
            </a:r>
          </a:p>
        </p:txBody>
      </p:sp>
    </p:spTree>
    <p:extLst>
      <p:ext uri="{BB962C8B-B14F-4D97-AF65-F5344CB8AC3E}">
        <p14:creationId xmlns:p14="http://schemas.microsoft.com/office/powerpoint/2010/main" val="1779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26A2E1B698E489D07927D1700449F" ma:contentTypeVersion="11" ma:contentTypeDescription="Create a new document." ma:contentTypeScope="" ma:versionID="2b1889b90c5e5ba9a675a89e9cdc5bc9">
  <xsd:schema xmlns:xsd="http://www.w3.org/2001/XMLSchema" xmlns:xs="http://www.w3.org/2001/XMLSchema" xmlns:p="http://schemas.microsoft.com/office/2006/metadata/properties" xmlns:ns2="62b238b1-7ff7-468f-aaa1-dbcb556fd387" xmlns:ns3="50f9a3f7-11c7-4500-890c-5ec6c6137583" targetNamespace="http://schemas.microsoft.com/office/2006/metadata/properties" ma:root="true" ma:fieldsID="c0630aeaa5251c76c181a7baa495286c" ns2:_="" ns3:_="">
    <xsd:import namespace="62b238b1-7ff7-468f-aaa1-dbcb556fd387"/>
    <xsd:import namespace="50f9a3f7-11c7-4500-890c-5ec6c6137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238b1-7ff7-468f-aaa1-dbcb556fd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9a3f7-11c7-4500-890c-5ec6c6137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A74725-CD25-4E42-BE39-300EB5FBD2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074F19-39EE-451D-AF45-89CCBDB45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b238b1-7ff7-468f-aaa1-dbcb556fd387"/>
    <ds:schemaRef ds:uri="50f9a3f7-11c7-4500-890c-5ec6c6137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5A69F7-DC63-43E5-B54B-CA66F17E5FBC}">
  <ds:schemaRefs>
    <ds:schemaRef ds:uri="62b238b1-7ff7-468f-aaa1-dbcb556fd38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50f9a3f7-11c7-4500-890c-5ec6c613758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386</Words>
  <Application>Microsoft Office PowerPoint</Application>
  <PresentationFormat>Widescreen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BALEAP TAFSIG AGM</vt:lpstr>
      <vt:lpstr>Welcome: Housekeeping</vt:lpstr>
      <vt:lpstr>PowerPoint Presentation</vt:lpstr>
      <vt:lpstr>Agenda</vt:lpstr>
      <vt:lpstr>PowerPoint Presentation</vt:lpstr>
      <vt:lpstr>Membership</vt:lpstr>
      <vt:lpstr>PowerPoint Presentation</vt:lpstr>
      <vt:lpstr>Review of last year’s events</vt:lpstr>
      <vt:lpstr>Projects update: TAFSIG Piloting Network</vt:lpstr>
      <vt:lpstr>Projects update: Stats and test analysis</vt:lpstr>
      <vt:lpstr>Finances</vt:lpstr>
      <vt:lpstr>Goodbye and hello!</vt:lpstr>
      <vt:lpstr>PowerPoint Presentation</vt:lpstr>
      <vt:lpstr>BALEAP TAFSIG AGM</vt:lpstr>
      <vt:lpstr>Coffee Club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BALEAP TAFSIG AGM</dc:title>
  <dc:creator>Fiona Orel</dc:creator>
  <cp:lastModifiedBy>Rob PLAYFAIR (Student)</cp:lastModifiedBy>
  <cp:revision>84</cp:revision>
  <dcterms:created xsi:type="dcterms:W3CDTF">2020-11-19T12:21:48Z</dcterms:created>
  <dcterms:modified xsi:type="dcterms:W3CDTF">2022-11-02T13:33:00Z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0x010100E9E26A2E1B698E489D07927D1700449F</vt:lpwstr>
  </property>
</Properties>
</file>