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MIscH+GAnO9p+8CqvU5Dorf5Hy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Eddie Cowling"/>
  <p:cmAuthor clrIdx="1" id="1" initials="" lastIdx="1" name="TAF SI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21T10:31:01.964">
    <p:pos x="528" y="1150"/>
    <p:text>I've added the TELSIG collaboration, and I've also suggested we add 'and activity' to the title and add the website redesign? Or has it not changed enough to include? Dunno! @rplayf01@student.bbk.ac.uk @robplayfair@gmail.com @emma.bruce@britishcouncil.org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o8qPUY"/>
      </p:ext>
    </p:extLst>
  </p:cm>
  <p:cm authorId="1" idx="1" dt="2023-06-21T10:31:01.964">
    <p:pos x="528" y="1150"/>
    <p:text>great idea, it's been small but very good progress on the website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zo8qPUg"/>
      </p:ext>
    </p:extLst>
  </p:cm>
  <p:cm authorId="0" idx="2" dt="2023-06-21T10:19:02.625">
    <p:pos x="528" y="1250"/>
    <p:text>Do we have a recording or anything to link to?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o8qPU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 and apologies</a:t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tafsig@baleap.org" TargetMode="External"/><Relationship Id="rId4" Type="http://schemas.openxmlformats.org/officeDocument/2006/relationships/hyperlink" Target="https://twitter.com/taf_sig" TargetMode="External"/><Relationship Id="rId5" Type="http://schemas.openxmlformats.org/officeDocument/2006/relationships/hyperlink" Target="mailto:tafsig@baleap.or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hyperlink" Target="https://baleaptafsig.weebly.com/archived-events/test-analysis-webinar-weds-11th-january-2023svetlana-mazhurnaya-and-phil-smyth-reading" TargetMode="External"/><Relationship Id="rId5" Type="http://schemas.openxmlformats.org/officeDocument/2006/relationships/hyperlink" Target="https://baleaptafsig.weebly.com/archived-events/test-analysis-webinar-weds-11th-january-2023svetlana-mazhurnaya-and-phil-smyth-read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>
            <p:ph type="ctrTitle"/>
          </p:nvPr>
        </p:nvSpPr>
        <p:spPr>
          <a:xfrm>
            <a:off x="1100670" y="1111086"/>
            <a:ext cx="7692952" cy="2915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GB" sz="6600">
                <a:solidFill>
                  <a:srgbClr val="FFFFFF"/>
                </a:solidFill>
              </a:rPr>
              <a:t>BALEAP TAFSIG AGM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100669" y="5184138"/>
            <a:ext cx="10008863" cy="963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400"/>
              <a:buNone/>
            </a:pPr>
            <a:r>
              <a:rPr lang="en-GB">
                <a:solidFill>
                  <a:srgbClr val="1B1B1B"/>
                </a:solidFill>
              </a:rPr>
              <a:t>21st June 2023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400"/>
              <a:buNone/>
            </a:pPr>
            <a:r>
              <a:rPr lang="en-GB">
                <a:solidFill>
                  <a:srgbClr val="1B1B1B"/>
                </a:solidFill>
              </a:rPr>
              <a:t>12.00 – 12.20 UK time (followed by Coffee Club until 13.00)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9619345" y="450221"/>
            <a:ext cx="2115455" cy="2103120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2" l="3019" r="56818" t="0"/>
          <a:stretch/>
        </p:blipFill>
        <p:spPr>
          <a:xfrm>
            <a:off x="9619345" y="2679192"/>
            <a:ext cx="2115455" cy="211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>
            <p:ph idx="11" type="ftr"/>
          </p:nvPr>
        </p:nvSpPr>
        <p:spPr>
          <a:xfrm>
            <a:off x="462058" y="6407779"/>
            <a:ext cx="6675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7F7F7F"/>
              </a:solidFill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669" y="3376212"/>
            <a:ext cx="4496224" cy="1234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/>
          <p:nvPr/>
        </p:nvSpPr>
        <p:spPr>
          <a:xfrm>
            <a:off x="8591750" y="4272604"/>
            <a:ext cx="3094800" cy="1539000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4788949" y="1372220"/>
            <a:ext cx="3094800" cy="1123200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486750" y="4144750"/>
            <a:ext cx="3459900" cy="1539000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669288" y="2195425"/>
            <a:ext cx="3094800" cy="1123200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4102925" y="2794094"/>
            <a:ext cx="4265329" cy="1073639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4222967" y="2794094"/>
            <a:ext cx="39490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activities 2023-2024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805650" y="2195420"/>
            <a:ext cx="282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Piloting network &amp; related activity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4689514" y="560471"/>
            <a:ext cx="411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669298" y="4349400"/>
            <a:ext cx="309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 – please get in touch!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4884490" y="1372221"/>
            <a:ext cx="2903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Coffee clubs every other month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9068331" y="4349390"/>
            <a:ext cx="256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Blogs or articles - please get in touch!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8630887" y="2392795"/>
            <a:ext cx="3094800" cy="1123200"/>
          </a:xfrm>
          <a:prstGeom prst="rect">
            <a:avLst/>
          </a:prstGeom>
          <a:solidFill>
            <a:srgbClr val="FF99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8843428" y="2495433"/>
            <a:ext cx="290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space!</a:t>
            </a:r>
            <a:endParaRPr sz="1600"/>
          </a:p>
        </p:txBody>
      </p:sp>
      <p:sp>
        <p:nvSpPr>
          <p:cNvPr id="199" name="Google Shape;199;p7"/>
          <p:cNvSpPr/>
          <p:nvPr/>
        </p:nvSpPr>
        <p:spPr>
          <a:xfrm>
            <a:off x="4539250" y="4272600"/>
            <a:ext cx="3459900" cy="1539000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Analysis webinar and resources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Goodbye and hello!</a:t>
            </a:r>
            <a:endParaRPr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481825" y="1585600"/>
            <a:ext cx="6642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and goodbye to Rob, Emma, Wayne and Sam (all founding members) – we will miss you!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 warm TAFSIG welcome to members who joined since last year’s AGM: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Graham Shipman - Web Officer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Chris Smith - Ordinary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And to </a:t>
            </a:r>
            <a:r>
              <a:rPr lang="en-GB"/>
              <a:t>brand</a:t>
            </a:r>
            <a:r>
              <a:rPr lang="en-GB"/>
              <a:t> new members: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Phil Smyth - Convenor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Dina Strong - Events Officer</a:t>
            </a:r>
            <a:endParaRPr/>
          </a:p>
        </p:txBody>
      </p:sp>
      <p:sp>
        <p:nvSpPr>
          <p:cNvPr id="206" name="Google Shape;20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903" y="1585608"/>
            <a:ext cx="4286223" cy="3686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858677" y="2967335"/>
            <a:ext cx="108368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Questions, suggestions or comments?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/>
          <p:nvPr/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 txBox="1"/>
          <p:nvPr>
            <p:ph type="title"/>
          </p:nvPr>
        </p:nvSpPr>
        <p:spPr>
          <a:xfrm>
            <a:off x="777240" y="731519"/>
            <a:ext cx="2845191" cy="3237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-GB" sz="3800">
                <a:solidFill>
                  <a:srgbClr val="FFFFFF"/>
                </a:solidFill>
              </a:rPr>
              <a:t>BALEAP TAFSIG AGM</a:t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4379709" y="686862"/>
            <a:ext cx="7037591" cy="547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Thank you!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Visit our website: </a:t>
            </a:r>
            <a:r>
              <a:rPr lang="en-GB" sz="2600" u="sng">
                <a:solidFill>
                  <a:schemeClr val="hlink"/>
                </a:solidFill>
                <a:hlinkClick r:id="rId3"/>
              </a:rPr>
              <a:t>tafsig@baleap.org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Find us on Twitter: </a:t>
            </a:r>
            <a:r>
              <a:rPr lang="en-GB" sz="2600" u="sng">
                <a:solidFill>
                  <a:schemeClr val="hlink"/>
                </a:solidFill>
                <a:hlinkClick r:id="rId4"/>
              </a:rPr>
              <a:t>@taf_sig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Email us: </a:t>
            </a:r>
            <a:r>
              <a:rPr lang="en-GB" sz="2600" u="sng">
                <a:solidFill>
                  <a:schemeClr val="hlink"/>
                </a:solidFill>
                <a:hlinkClick r:id="rId5"/>
              </a:rPr>
              <a:t>tafsig@baleap.org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i="1" lang="en-GB" sz="2600"/>
              <a:t>Get in touch to share your thoughts or experiences via a blog post or webinar!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sp>
        <p:nvSpPr>
          <p:cNvPr id="223" name="Google Shape;223;p14"/>
          <p:cNvSpPr txBox="1"/>
          <p:nvPr>
            <p:ph idx="11" type="ftr"/>
          </p:nvPr>
        </p:nvSpPr>
        <p:spPr>
          <a:xfrm>
            <a:off x="462058" y="6407779"/>
            <a:ext cx="6675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85623"/>
                </a:solidFill>
              </a:rPr>
              <a:t>BALEAP</a:t>
            </a:r>
            <a:r>
              <a:rPr lang="en-GB" sz="1050">
                <a:solidFill>
                  <a:srgbClr val="7F7F7F"/>
                </a:solidFill>
              </a:rPr>
              <a:t> TAFSIG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1100669" y="1111086"/>
            <a:ext cx="7690104" cy="2623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GB"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Coffee Club</a:t>
            </a:r>
            <a:endParaRPr/>
          </a:p>
        </p:txBody>
      </p:sp>
      <p:sp>
        <p:nvSpPr>
          <p:cNvPr id="230" name="Google Shape;230;p15"/>
          <p:cNvSpPr/>
          <p:nvPr/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 List" id="232" name="Google Shape;2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7725" y="2612676"/>
            <a:ext cx="1632648" cy="16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 txBox="1"/>
          <p:nvPr>
            <p:ph idx="11" type="ftr"/>
          </p:nvPr>
        </p:nvSpPr>
        <p:spPr>
          <a:xfrm>
            <a:off x="462058" y="6407779"/>
            <a:ext cx="6675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BALEAP </a:t>
            </a:r>
            <a:r>
              <a:rPr lang="en-GB" sz="10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TAFSIG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4142164" y="900814"/>
            <a:ext cx="759618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144437" y="633165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634621" y="636723"/>
            <a:ext cx="4000062" cy="5257799"/>
          </a:xfrm>
          <a:custGeom>
            <a:rect b="b" l="l" r="r" t="t"/>
            <a:pathLst>
              <a:path extrusionOk="0" h="5257799" w="4634682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>
            <p:ph type="title"/>
          </p:nvPr>
        </p:nvSpPr>
        <p:spPr>
          <a:xfrm>
            <a:off x="934872" y="982272"/>
            <a:ext cx="3388419" cy="456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Welcome: Housekeeping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5221862" y="1719618"/>
            <a:ext cx="5948831" cy="4334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400"/>
              <a:buChar char="•"/>
            </a:pPr>
            <a:r>
              <a:rPr lang="en-GB" sz="2400">
                <a:solidFill>
                  <a:srgbClr val="FEFFFF"/>
                </a:solidFill>
              </a:rPr>
              <a:t>Session runs 12:00 – 13:00 GMT (~20 min AGM, then Coffee club)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2400"/>
              <a:buChar char="•"/>
            </a:pPr>
            <a:r>
              <a:rPr lang="en-GB" sz="2400">
                <a:solidFill>
                  <a:srgbClr val="FEFFFF"/>
                </a:solidFill>
              </a:rPr>
              <a:t>Use Chat function to comment or ask a question, or raise your hand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2400"/>
              <a:buChar char="•"/>
            </a:pPr>
            <a:r>
              <a:rPr lang="en-GB" sz="2400">
                <a:solidFill>
                  <a:srgbClr val="FEFFFF"/>
                </a:solidFill>
              </a:rPr>
              <a:t>This meeting is being recorded and will be shared on the TAFSIG website and YouTube channel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EFFFF"/>
              </a:solidFill>
            </a:endParaRPr>
          </a:p>
        </p:txBody>
      </p:sp>
      <p:sp>
        <p:nvSpPr>
          <p:cNvPr id="120" name="Google Shape;120;p2"/>
          <p:cNvSpPr txBox="1"/>
          <p:nvPr>
            <p:ph idx="11" type="ftr"/>
          </p:nvPr>
        </p:nvSpPr>
        <p:spPr>
          <a:xfrm>
            <a:off x="795528" y="6382512"/>
            <a:ext cx="6757416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85623"/>
                </a:solidFill>
              </a:rPr>
              <a:t>BALEAP</a:t>
            </a:r>
            <a:r>
              <a:rPr b="1" lang="en-GB" sz="1000"/>
              <a:t> TAFSIG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rty hat outline"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9790" y="1661060"/>
            <a:ext cx="2244408" cy="2244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s outline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8524" y="1661060"/>
            <a:ext cx="2244408" cy="2244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works with solid fill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324" y="1661060"/>
            <a:ext cx="2244408" cy="2244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1978481" y="4115245"/>
            <a:ext cx="69270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TAFSIG is 4 years old!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142164" y="900814"/>
            <a:ext cx="759618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144437" y="633165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34621" y="636723"/>
            <a:ext cx="4000062" cy="5257799"/>
          </a:xfrm>
          <a:custGeom>
            <a:rect b="b" l="l" r="r" t="t"/>
            <a:pathLst>
              <a:path extrusionOk="0" h="5257799" w="4634682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934872" y="982272"/>
            <a:ext cx="3388419" cy="456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Agenda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5221862" y="1719618"/>
            <a:ext cx="5948831" cy="4334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Meet the committee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Membership update (Rob)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Review of 2022-23 SIG events &amp; conference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Projects update (Eddie)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Finances (Wayne)</a:t>
            </a:r>
            <a:endParaRPr sz="1900">
              <a:solidFill>
                <a:srgbClr val="FEFFFF"/>
              </a:solidFill>
            </a:endParaRPr>
          </a:p>
          <a:p>
            <a:pPr indent="-234950" lvl="0" marL="228600" rtl="0" algn="l"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U</a:t>
            </a:r>
            <a:r>
              <a:rPr lang="en-GB" sz="1900">
                <a:solidFill>
                  <a:srgbClr val="FEFFFF"/>
                </a:solidFill>
              </a:rPr>
              <a:t>pcoming activities 2023 -2024</a:t>
            </a:r>
            <a:endParaRPr sz="1900">
              <a:solidFill>
                <a:srgbClr val="FEFFF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Goodbyes and hellos (Emma)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AOB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900"/>
              <a:buChar char="•"/>
            </a:pPr>
            <a:r>
              <a:rPr lang="en-GB" sz="1900">
                <a:solidFill>
                  <a:srgbClr val="FEFFFF"/>
                </a:solidFill>
              </a:rPr>
              <a:t>Coffee club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TAFSIG Committee</a:t>
            </a:r>
            <a:endParaRPr/>
          </a:p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/>
              <a:t>O</a:t>
            </a:r>
            <a:r>
              <a:rPr b="1" lang="en-GB"/>
              <a:t>utgoing:</a:t>
            </a:r>
            <a:endParaRPr b="1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Co-convenors: Rob Playfair and Emma Bruce 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Events </a:t>
            </a:r>
            <a:r>
              <a:rPr lang="en-GB"/>
              <a:t>Officer</a:t>
            </a:r>
            <a:r>
              <a:rPr lang="en-GB"/>
              <a:t>: Sam Barclay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Treasurer: Wayne Rimmer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Existing: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Eddie Cowling - Special </a:t>
            </a:r>
            <a:r>
              <a:rPr lang="en-GB"/>
              <a:t>Projects</a:t>
            </a:r>
            <a:r>
              <a:rPr lang="en-GB"/>
              <a:t> Officer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Paul Dickinson - Secretary / Treasurer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Graham Shipman - Web Officer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Maroussa Pavli - Ordinary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Chris Smith - Ordinary Member</a:t>
            </a:r>
            <a:endParaRPr/>
          </a:p>
        </p:txBody>
      </p:sp>
      <p:sp>
        <p:nvSpPr>
          <p:cNvPr id="147" name="Google Shape;14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lt1">
              <a:alpha val="92941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>
            <p:ph type="title"/>
          </p:nvPr>
        </p:nvSpPr>
        <p:spPr>
          <a:xfrm>
            <a:off x="838200" y="894027"/>
            <a:ext cx="3494362" cy="4782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chemeClr val="dk1"/>
                </a:solidFill>
              </a:rPr>
              <a:t>Membership</a:t>
            </a:r>
            <a:endParaRPr/>
          </a:p>
        </p:txBody>
      </p:sp>
      <p:cxnSp>
        <p:nvCxnSpPr>
          <p:cNvPr id="155" name="Google Shape;155;p6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chemeClr val="dk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4654295" y="894027"/>
            <a:ext cx="7004303" cy="4782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Committee is 9 members (4 outgoing)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133 members on the mailing list (120 last year)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Over 40 UK universities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Also members from Ireland, Japan, USA, Brazil, Kazakhstan, China, Japan, Iran, Saudi Arabia, Malaysia, Australia, </a:t>
            </a:r>
            <a:r>
              <a:rPr lang="en-GB" sz="2400">
                <a:solidFill>
                  <a:srgbClr val="FF0000"/>
                </a:solidFill>
              </a:rPr>
              <a:t>Taiwan</a:t>
            </a:r>
            <a:r>
              <a:rPr lang="en-GB" sz="2400">
                <a:solidFill>
                  <a:schemeClr val="dk1"/>
                </a:solidFill>
              </a:rPr>
              <a:t>, </a:t>
            </a:r>
            <a:r>
              <a:rPr lang="en-GB" sz="2400">
                <a:solidFill>
                  <a:srgbClr val="FF0000"/>
                </a:solidFill>
              </a:rPr>
              <a:t>Turkey</a:t>
            </a:r>
            <a:r>
              <a:rPr lang="en-GB" sz="2400">
                <a:solidFill>
                  <a:schemeClr val="dk1"/>
                </a:solidFill>
              </a:rPr>
              <a:t>, </a:t>
            </a:r>
            <a:r>
              <a:rPr lang="en-GB" sz="2400">
                <a:solidFill>
                  <a:srgbClr val="FF0000"/>
                </a:solidFill>
              </a:rPr>
              <a:t>Germany</a:t>
            </a:r>
            <a:r>
              <a:rPr lang="en-GB" sz="2400">
                <a:solidFill>
                  <a:schemeClr val="dk1"/>
                </a:solidFill>
              </a:rPr>
              <a:t>, </a:t>
            </a:r>
            <a:r>
              <a:rPr lang="en-GB" sz="2400">
                <a:solidFill>
                  <a:srgbClr val="FF0000"/>
                </a:solidFill>
              </a:rPr>
              <a:t>Canada, Italy </a:t>
            </a:r>
            <a:r>
              <a:rPr lang="en-GB" sz="2400">
                <a:solidFill>
                  <a:schemeClr val="dk1"/>
                </a:solidFill>
              </a:rPr>
              <a:t>– but still majority UK.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4 testing organisations – BAAL, UKALTA, ARG, Trinity,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10571516" y="6355080"/>
            <a:ext cx="7822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3571" y="4304586"/>
            <a:ext cx="4323603" cy="2177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Review of this year’s events &amp; activity</a:t>
            </a:r>
            <a:endParaRPr/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>
                <a:highlight>
                  <a:srgbClr val="FFFFFF"/>
                </a:highlight>
                <a:uFill>
                  <a:noFill/>
                </a:uFill>
                <a:hlinkClick r:id="rId4"/>
              </a:rPr>
              <a:t>Test Analysis Webinar ​(January</a:t>
            </a:r>
            <a:r>
              <a:rPr lang="en-GB" sz="2900">
                <a:highlight>
                  <a:srgbClr val="FFFFFF"/>
                </a:highlight>
              </a:rPr>
              <a:t>) - recording and resources available </a:t>
            </a:r>
            <a:r>
              <a:rPr lang="en-GB" sz="29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on our website</a:t>
            </a:r>
            <a:endParaRPr sz="2900"/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/>
              <a:t>Authentic </a:t>
            </a:r>
            <a:r>
              <a:rPr lang="en-GB" sz="29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Listening Assessment webinar (January)</a:t>
            </a:r>
            <a:endParaRPr sz="2900"/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Joint coffee club with TELSIG (March)</a:t>
            </a:r>
            <a:endParaRPr sz="2900"/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/>
              <a:t>Participation in BALEAP 2023 Conference (April)</a:t>
            </a:r>
            <a:endParaRPr sz="2900"/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/>
              <a:t>Bi-monthly coffee clubs</a:t>
            </a:r>
            <a:endParaRPr sz="2900"/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GB" sz="2900"/>
              <a:t>Website redesign</a:t>
            </a:r>
            <a:endParaRPr sz="2900"/>
          </a:p>
        </p:txBody>
      </p:sp>
      <p:sp>
        <p:nvSpPr>
          <p:cNvPr id="165" name="Google Shape;16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dk2"/>
                </a:solidFill>
              </a:rPr>
              <a:t>TAFSIG Piloting Network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GB" sz="4400"/>
              <a:t> 2022-23 activity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GB" sz="4400"/>
              <a:t> Future Piloting Network developments</a:t>
            </a:r>
            <a:endParaRPr/>
          </a:p>
        </p:txBody>
      </p:sp>
      <p:sp>
        <p:nvSpPr>
          <p:cNvPr id="172" name="Google Shape;17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300" y="5324403"/>
            <a:ext cx="8166521" cy="1397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/>
        </p:nvSpPr>
        <p:spPr>
          <a:xfrm>
            <a:off x="838200" y="4302825"/>
            <a:ext cx="9966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more and register! Google ’</a:t>
            </a:r>
            <a:r>
              <a:rPr i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TAFSIG piloting network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or head to our web page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Finances</a:t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2020-11-19T12:21:48Z</dcterms:created>
  <dc:creator>Fiona Orel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0x010100E9E26A2E1B698E489D07927D1700449F</vt:lpwstr>
  </property>
</Properties>
</file>